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71" r:id="rId14"/>
    <p:sldId id="270" r:id="rId15"/>
    <p:sldId id="269" r:id="rId16"/>
    <p:sldId id="272" r:id="rId17"/>
    <p:sldId id="257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8ADF-63AF-40AF-EDB9-270FEB9F4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81CDB-33B3-EED9-9626-8A202E558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998A-4058-4D05-AC08-C837B07E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6F666-1B68-0B6F-5FD3-5D0C1AAA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66EA3-615C-26BA-D2DA-E270A4EA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8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1661-C19B-8E6E-A869-42CCC258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417B5-56F2-6B23-E281-DB3A32C73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4BD83-0920-7814-A026-62721342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62AB9-4B21-078B-69B3-3EECB703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AD11-0767-332D-4BED-A3CF06C6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4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A559D-D9C8-8A29-421E-CF987CA28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2D698-02DD-69C2-B8AA-F0BFBA77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C05D-13B0-64A1-F5F3-56A0E436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BDF35-2EE9-E13A-02BC-42E07B15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E09D-E056-D747-427D-EEFBD219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6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4151-2D38-7092-3CCF-553D2E64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01360-F41C-0030-0A7F-8C9BFC92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CAEDF-0F90-7020-4DBE-EC56E7D6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407A-E376-747A-3FB4-FFE1BE29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940B-5A07-D830-155F-C449A03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882E-2588-EA26-DC95-2FC57502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7043E-716C-7AF0-F4CC-5D220B820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C9FB2-91B7-929A-9A92-6D8E3886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EE0D4-6E3A-3D39-130F-04164C9F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5A797-5C7B-8FF7-3AEB-C4B58F65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9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320-2CE0-3FD1-6368-B5D25CEB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39F9F-FBC0-E8D6-C937-8CB44CBD6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6D05A-6945-6482-07AA-CB43EB2B3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0BB10-FE25-E686-6EEE-40745776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283BD-2542-36C3-90C9-DD18B808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1D377-D206-E59B-D30C-2BA262AC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7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2475-3455-587D-482A-27741C9E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AAAA-8D7C-FA26-4E75-76D96FF2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4840C-1200-9CBF-DA18-BC1DFEF9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33EBD-6A61-026D-719D-D027BF0EF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EDF8E-AF5D-A9B2-A78E-F5BA7FA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7A6E2-6812-B9FB-1093-A618F475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98090-2CA5-1ED6-6EFB-09508147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1AE5E-A2A3-7AE7-7B9F-D178D3CD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7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40B-B7A4-5C87-F30B-2E326F1D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1724-B4D1-851B-8F42-73E075A6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3F12F-F62A-F7FD-1C62-52116E1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88EC-0291-FBB4-5360-E34EF45C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2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86266-55A1-0D78-4D81-9C9B38D5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DEF62-5125-C139-FB27-E2B9EA3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DF4DA-211D-3E76-D176-04D0726B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1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1463-1FF1-ED35-31E4-C4D239FB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2B6F-D03F-A7E3-907F-2FA11391B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B0026-BC60-BAAF-9BA4-268D81AA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DEE42-2763-6699-A244-84E00184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B3A58-E0D8-C2F3-1BD7-0A240466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86802-4A2B-DE16-E0C5-298D9FD0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2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1BBF8-7A57-0222-1A97-1AF6A66E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2BE4F-1D60-06ED-B0C7-C6F53FE30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2B3DD-0B8B-C3FA-A4DE-5689FE9B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1870F-C474-758C-470A-EA832AD3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833F-7363-5E5F-5906-0364BFE0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09DE7-9FD9-36B9-3334-05B7D932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CB460-67A3-57E0-842A-37168313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A52B-289E-8D40-2FF8-544E2F90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CB34-E1E9-B7F6-CE92-F2CB07338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A7AE0-F353-2A4C-B4B4-4304F8676792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C0322-261D-52F2-867F-6679EEFE3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3C9C4-3F4B-4E7E-DBCC-5886B0959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9E7E0-3F4E-C543-A7E5-D34BE798E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amblingsites.com/news/new-york-mets-at-colorado-rockies-betting-pick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Mets%E2%80%93Yankees_rivalry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obinlovelace/geocompr/spatial-cv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aseball player in a uniform&#10;&#10;Description automatically generated">
            <a:extLst>
              <a:ext uri="{FF2B5EF4-FFF2-40B4-BE49-F238E27FC236}">
                <a16:creationId xmlns:a16="http://schemas.microsoft.com/office/drawing/2014/main" id="{AABBEA7F-22A9-543B-CC19-64F160EC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4213" y="579438"/>
            <a:ext cx="6523038" cy="4224338"/>
          </a:xfrm>
          <a:prstGeom prst="rect">
            <a:avLst/>
          </a:prstGeom>
        </p:spPr>
      </p:pic>
      <p:pic>
        <p:nvPicPr>
          <p:cNvPr id="5" name="Picture 4" descr="A logo of a baseball team&#10;&#10;Description automatically generated">
            <a:extLst>
              <a:ext uri="{FF2B5EF4-FFF2-40B4-BE49-F238E27FC236}">
                <a16:creationId xmlns:a16="http://schemas.microsoft.com/office/drawing/2014/main" id="{8EB527DF-195E-D17C-C52D-D6669D475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80275" y="579438"/>
            <a:ext cx="4224338" cy="422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0476-7F59-710E-7C55-EA2943EA5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Week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87137-1B6B-C645-308E-A190009BD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en-US" sz="400">
                <a:solidFill>
                  <a:schemeClr val="tx1">
                    <a:lumMod val="85000"/>
                    <a:lumOff val="15000"/>
                  </a:schemeClr>
                </a:solidFill>
              </a:rPr>
              <a:t>A recap and a short intro to logistic regression.</a:t>
            </a:r>
          </a:p>
          <a:p>
            <a:r>
              <a:rPr lang="en-US" sz="400">
                <a:solidFill>
                  <a:schemeClr val="tx1">
                    <a:lumMod val="85000"/>
                    <a:lumOff val="15000"/>
                  </a:schemeClr>
                </a:solidFill>
              </a:rPr>
              <a:t>Let’s go METS!!!!!!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BF0D8-C6E7-D6B4-C16F-197055493643}"/>
              </a:ext>
            </a:extLst>
          </p:cNvPr>
          <p:cNvSpPr txBox="1"/>
          <p:nvPr/>
        </p:nvSpPr>
        <p:spPr>
          <a:xfrm>
            <a:off x="9072537" y="4603721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Mets%E2%80%93Yankees_rival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0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5631-0405-9364-A1AF-C660C40A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Positive and Negative S.A.</a:t>
            </a:r>
          </a:p>
        </p:txBody>
      </p:sp>
      <p:pic>
        <p:nvPicPr>
          <p:cNvPr id="6" name="Content Placeholder 5" descr="A map of a city&#10;&#10;Description automatically generated">
            <a:extLst>
              <a:ext uri="{FF2B5EF4-FFF2-40B4-BE49-F238E27FC236}">
                <a16:creationId xmlns:a16="http://schemas.microsoft.com/office/drawing/2014/main" id="{2BDD456D-5AB7-F2DA-084F-E3C2521302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3523"/>
            <a:ext cx="5181600" cy="359554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069D4-CBC9-2A2B-5F54-B306B0EF12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tw0-sided test.</a:t>
            </a:r>
          </a:p>
          <a:p>
            <a:r>
              <a:rPr lang="en-US" dirty="0"/>
              <a:t>Filter z-score values above and below 1.96 (95% confidence).</a:t>
            </a:r>
          </a:p>
        </p:txBody>
      </p:sp>
    </p:spTree>
    <p:extLst>
      <p:ext uri="{BB962C8B-B14F-4D97-AF65-F5344CB8AC3E}">
        <p14:creationId xmlns:p14="http://schemas.microsoft.com/office/powerpoint/2010/main" val="295627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0DD-2DF5-B520-27D1-9826DC9C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3C0E3-F354-74B5-9E52-A2856C063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Local Moran’s </a:t>
            </a:r>
            <a:r>
              <a:rPr lang="en-US" b="0" i="0" dirty="0">
                <a:solidFill>
                  <a:srgbClr val="212529"/>
                </a:solidFill>
                <a:effectLst/>
                <a:latin typeface="MJXc-TeX-math-I"/>
              </a:rPr>
              <a:t>I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allows us to identify clusters of the following types:</a:t>
            </a:r>
          </a:p>
          <a:p>
            <a:pPr lvl="1"/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High-High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areas of high values with neighbors of high values,</a:t>
            </a:r>
          </a:p>
          <a:p>
            <a:pPr lvl="1"/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High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Low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areas of high values with neighbors of low values,</a:t>
            </a:r>
          </a:p>
          <a:p>
            <a:pPr lvl="1"/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Low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High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areas of low values with neighbors of high values,</a:t>
            </a:r>
          </a:p>
          <a:p>
            <a:pPr lvl="1"/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Low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-</a:t>
            </a:r>
            <a:r>
              <a:rPr lang="en-US" b="0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Low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areas of low values with neighbors of low values.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6630A-18D9-2715-DE08-178E7BC8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72" y="1294284"/>
            <a:ext cx="5856828" cy="4765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0FB4A-4C8C-1B2C-3BC5-AA1EADB66160}"/>
              </a:ext>
            </a:extLst>
          </p:cNvPr>
          <p:cNvSpPr txBox="1"/>
          <p:nvPr/>
        </p:nvSpPr>
        <p:spPr>
          <a:xfrm>
            <a:off x="10058400" y="2248930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CFE92-FBE8-7033-ADB9-9BD367794E0B}"/>
              </a:ext>
            </a:extLst>
          </p:cNvPr>
          <p:cNvSpPr txBox="1"/>
          <p:nvPr/>
        </p:nvSpPr>
        <p:spPr>
          <a:xfrm>
            <a:off x="7209183" y="38126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DBE6E-B6BC-F11E-9EF8-0DC70C00288F}"/>
              </a:ext>
            </a:extLst>
          </p:cNvPr>
          <p:cNvSpPr txBox="1"/>
          <p:nvPr/>
        </p:nvSpPr>
        <p:spPr>
          <a:xfrm>
            <a:off x="10205876" y="4025469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ADB9C-2A25-2D8C-566C-88D4288E953E}"/>
              </a:ext>
            </a:extLst>
          </p:cNvPr>
          <p:cNvSpPr txBox="1"/>
          <p:nvPr/>
        </p:nvSpPr>
        <p:spPr>
          <a:xfrm>
            <a:off x="7209183" y="2290931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02-A875-3FB7-1DFF-98C7D8C3C977}"/>
              </a:ext>
            </a:extLst>
          </p:cNvPr>
          <p:cNvSpPr txBox="1"/>
          <p:nvPr/>
        </p:nvSpPr>
        <p:spPr>
          <a:xfrm>
            <a:off x="6019800" y="815108"/>
            <a:ext cx="608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Which quadrant is it in AND is it significant (p&lt;0.05)</a:t>
            </a:r>
          </a:p>
        </p:txBody>
      </p:sp>
    </p:spTree>
    <p:extLst>
      <p:ext uri="{BB962C8B-B14F-4D97-AF65-F5344CB8AC3E}">
        <p14:creationId xmlns:p14="http://schemas.microsoft.com/office/powerpoint/2010/main" val="76641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map of a city&#10;&#10;Description automatically generated">
            <a:extLst>
              <a:ext uri="{FF2B5EF4-FFF2-40B4-BE49-F238E27FC236}">
                <a16:creationId xmlns:a16="http://schemas.microsoft.com/office/drawing/2014/main" id="{A2EB74A8-A06B-70A6-BEC8-5D093CD8DD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4659" y="52885"/>
            <a:ext cx="9094573" cy="6752229"/>
          </a:xfrm>
        </p:spPr>
      </p:pic>
    </p:spTree>
    <p:extLst>
      <p:ext uri="{BB962C8B-B14F-4D97-AF65-F5344CB8AC3E}">
        <p14:creationId xmlns:p14="http://schemas.microsoft.com/office/powerpoint/2010/main" val="133058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71CE7-8427-F25F-A5C0-61706195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Poisson Regression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phone&#10;&#10;Description automatically generated">
            <a:extLst>
              <a:ext uri="{FF2B5EF4-FFF2-40B4-BE49-F238E27FC236}">
                <a16:creationId xmlns:a16="http://schemas.microsoft.com/office/drawing/2014/main" id="{922AF053-57F2-6697-792E-56BC6ED68C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38" y="3859762"/>
            <a:ext cx="4819650" cy="1149838"/>
          </a:xfrm>
        </p:spPr>
      </p:pic>
      <p:pic>
        <p:nvPicPr>
          <p:cNvPr id="6" name="Content Placeholder 5" descr="A screenshot of a page&#10;&#10;Description automatically generated">
            <a:extLst>
              <a:ext uri="{FF2B5EF4-FFF2-40B4-BE49-F238E27FC236}">
                <a16:creationId xmlns:a16="http://schemas.microsoft.com/office/drawing/2014/main" id="{03A83C4D-0772-4D2E-7382-20BFB179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88" y="640080"/>
            <a:ext cx="4810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9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0D345-C9D6-53EA-295C-ACC22892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Geographic Cross-Validation</a:t>
            </a:r>
          </a:p>
        </p:txBody>
      </p:sp>
      <p:sp>
        <p:nvSpPr>
          <p:cNvPr id="615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409733-6829-A199-F6B8-B0D6CA967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Spatial Autocorrelation</a:t>
            </a:r>
          </a:p>
          <a:p>
            <a:r>
              <a:rPr lang="en-US" sz="2200" dirty="0"/>
              <a:t>Spatial Generalizability</a:t>
            </a:r>
          </a:p>
          <a:p>
            <a:r>
              <a:rPr lang="en-US" sz="2200" dirty="0"/>
              <a:t>Spatial Leakage</a:t>
            </a:r>
          </a:p>
        </p:txBody>
      </p:sp>
      <p:pic>
        <p:nvPicPr>
          <p:cNvPr id="6148" name="Picture 4" descr="Spatial visualization of selected test and training observations for cross-validation of one repetition. Random (upper row) and spatial partitioning (lower row).">
            <a:extLst>
              <a:ext uri="{FF2B5EF4-FFF2-40B4-BE49-F238E27FC236}">
                <a16:creationId xmlns:a16="http://schemas.microsoft.com/office/drawing/2014/main" id="{8A4A6657-C50B-D0B9-E0F9-45CB0900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19395"/>
            <a:ext cx="6903720" cy="42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1B2D9-58EE-54F1-4C50-17C046C9696E}"/>
              </a:ext>
            </a:extLst>
          </p:cNvPr>
          <p:cNvSpPr txBox="1"/>
          <p:nvPr/>
        </p:nvSpPr>
        <p:spPr>
          <a:xfrm>
            <a:off x="4690872" y="6217920"/>
            <a:ext cx="7750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https://bookdown.org/robinlovelace/geocompr/spatial-cv.html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9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667E-6C87-46A2-A4AD-E7270913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DB1B1-9600-96B4-06D4-8F2C56BCA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Leave-One-Group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6594B-8494-0390-4C79-60BF00B7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357" y="2418466"/>
            <a:ext cx="7193690" cy="4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512C2-EE0C-D34A-8E82-06DC77933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Primer on Logistic Regression (up next)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9B101D9-BAEE-2EBB-AFEA-ABA662A4E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1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AF34-B7EF-3597-D448-48F7139D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68590"/>
            <a:ext cx="3443514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pic>
        <p:nvPicPr>
          <p:cNvPr id="7170" name="Picture 2" descr="Linear vs. logistic regression models for binary response data.">
            <a:extLst>
              <a:ext uri="{FF2B5EF4-FFF2-40B4-BE49-F238E27FC236}">
                <a16:creationId xmlns:a16="http://schemas.microsoft.com/office/drawing/2014/main" id="{F5F6E240-D539-19B2-D041-4218BBB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114" y="1087965"/>
            <a:ext cx="6449549" cy="46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0F9F-F739-8101-8407-00F0080DC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664" y="2125362"/>
            <a:ext cx="4848244" cy="3855946"/>
          </a:xfrm>
        </p:spPr>
        <p:txBody>
          <a:bodyPr anchor="t">
            <a:normAutofit/>
          </a:bodyPr>
          <a:lstStyle/>
          <a:p>
            <a:r>
              <a:rPr lang="en-US" sz="2000" dirty="0"/>
              <a:t>When you have a binary outcome variable.</a:t>
            </a:r>
          </a:p>
          <a:p>
            <a:pPr lvl="1"/>
            <a:r>
              <a:rPr lang="en-US" sz="2000" dirty="0"/>
              <a:t>Predict: positive (1) or negative(0)</a:t>
            </a:r>
          </a:p>
          <a:p>
            <a:pPr lvl="1"/>
            <a:r>
              <a:rPr lang="en-US" sz="2000" dirty="0"/>
              <a:t>Tries to guess the probability of belonging to one group or another.</a:t>
            </a:r>
          </a:p>
          <a:p>
            <a:pPr lvl="1"/>
            <a:r>
              <a:rPr lang="en-US" sz="2000" dirty="0"/>
              <a:t>Extension of linear regression. 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The predicted value is a probability between 0 and 1.</a:t>
            </a:r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34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ey Assumptions for Implementing Logistic Regression">
            <a:extLst>
              <a:ext uri="{FF2B5EF4-FFF2-40B4-BE49-F238E27FC236}">
                <a16:creationId xmlns:a16="http://schemas.microsoft.com/office/drawing/2014/main" id="{6160E796-BFAE-282D-0422-649089B9F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918" y="296562"/>
            <a:ext cx="6252519" cy="62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0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754577-A41B-49FD-EA84-EC94B70E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Predicts a Probability of the Default Class.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38828-6D77-F1E4-BB05-B2E6C0E7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 must then convert it into a binary value (0,1) to make class predictions.</a:t>
            </a:r>
          </a:p>
        </p:txBody>
      </p:sp>
    </p:spTree>
    <p:extLst>
      <p:ext uri="{BB962C8B-B14F-4D97-AF65-F5344CB8AC3E}">
        <p14:creationId xmlns:p14="http://schemas.microsoft.com/office/powerpoint/2010/main" val="4650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F2EF-E954-069D-13EC-F08882BC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 Bit for The Memory Loss\Those not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61B9-A0DF-B437-4930-8AF9EC5E7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9378" cy="8187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Counts </a:t>
            </a:r>
          </a:p>
          <a:p>
            <a:r>
              <a:rPr lang="en-US" dirty="0"/>
              <a:t>Biased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D85DE-E8DB-B00F-03E5-BDDA0272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5" r="18287"/>
          <a:stretch/>
        </p:blipFill>
        <p:spPr>
          <a:xfrm>
            <a:off x="119269" y="3763375"/>
            <a:ext cx="2869097" cy="2799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43259-9DD9-7EDD-CE9C-9BD4A139B7AD}"/>
              </a:ext>
            </a:extLst>
          </p:cNvPr>
          <p:cNvSpPr txBox="1"/>
          <p:nvPr/>
        </p:nvSpPr>
        <p:spPr>
          <a:xfrm>
            <a:off x="119269" y="2880695"/>
            <a:ext cx="323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Outcome Variable = </a:t>
            </a:r>
          </a:p>
          <a:p>
            <a:r>
              <a:rPr lang="en-US" dirty="0">
                <a:solidFill>
                  <a:srgbClr val="FF0000"/>
                </a:solidFill>
              </a:rPr>
              <a:t>Count of Burglaries in Grid 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FB6A0-D88C-7D7A-5F37-86B5845EAE27}"/>
              </a:ext>
            </a:extLst>
          </p:cNvPr>
          <p:cNvSpPr txBox="1"/>
          <p:nvPr/>
        </p:nvSpPr>
        <p:spPr>
          <a:xfrm>
            <a:off x="5115279" y="2875368"/>
            <a:ext cx="2965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Predictor Variable = </a:t>
            </a:r>
          </a:p>
          <a:p>
            <a:r>
              <a:rPr lang="en-US" dirty="0">
                <a:solidFill>
                  <a:srgbClr val="FF0000"/>
                </a:solidFill>
              </a:rPr>
              <a:t>Abandoned Cars (311 Calls)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5713E-2800-229C-F1EE-DD8B992E3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6" r="22036"/>
          <a:stretch/>
        </p:blipFill>
        <p:spPr>
          <a:xfrm>
            <a:off x="7076661" y="3886824"/>
            <a:ext cx="2616525" cy="2971176"/>
          </a:xfrm>
          <a:prstGeom prst="rect">
            <a:avLst/>
          </a:prstGeom>
        </p:spPr>
      </p:pic>
      <p:pic>
        <p:nvPicPr>
          <p:cNvPr id="11" name="Picture 10" descr="A map of a city with red dots&#10;&#10;Description automatically generated">
            <a:extLst>
              <a:ext uri="{FF2B5EF4-FFF2-40B4-BE49-F238E27FC236}">
                <a16:creationId xmlns:a16="http://schemas.microsoft.com/office/drawing/2014/main" id="{FE74C97D-03B0-F3F3-7FE1-45B81EE50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0" r="26710"/>
          <a:stretch/>
        </p:blipFill>
        <p:spPr>
          <a:xfrm>
            <a:off x="4760843" y="3886824"/>
            <a:ext cx="2315818" cy="28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10B8A-053B-E316-9DEA-53BAE99F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62B996-0DAA-0FE5-1B45-0F99A84B3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coefficients (Beta values b) of the logistic regression estimated from training data use maximum likelihood.</a:t>
            </a:r>
          </a:p>
          <a:p>
            <a:pPr lvl="1"/>
            <a:r>
              <a:rPr lang="en-US" dirty="0"/>
              <a:t>Best coefficients = model that predicts value very close to 1 for the default class or very close to 0 for other.</a:t>
            </a:r>
          </a:p>
        </p:txBody>
      </p:sp>
    </p:spTree>
    <p:extLst>
      <p:ext uri="{BB962C8B-B14F-4D97-AF65-F5344CB8AC3E}">
        <p14:creationId xmlns:p14="http://schemas.microsoft.com/office/powerpoint/2010/main" val="425299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D7A77-6A6C-E628-CF5C-A31849B5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Moran’s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9482A-A8EC-9404-9AA5-ACF03F0D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8069"/>
            <a:ext cx="10512547" cy="42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908D2-F175-78C8-FB1D-4913E887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3" y="1833849"/>
            <a:ext cx="7772400" cy="47966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C925BF4-D5F7-8B82-1CE0-5B4E41C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Nearest Hot Spot (k=1)</a:t>
            </a:r>
          </a:p>
        </p:txBody>
      </p:sp>
    </p:spTree>
    <p:extLst>
      <p:ext uri="{BB962C8B-B14F-4D97-AF65-F5344CB8AC3E}">
        <p14:creationId xmlns:p14="http://schemas.microsoft.com/office/powerpoint/2010/main" val="317260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874EA6-9E60-44EF-8111-325983D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08B44FA3-C133-42FC-B9BC-7D40F8E33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D3E8A602-07F2-4B4F-9E4B-2CFDC1C9E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black text with letters&#10;&#10;Description automatically generated with medium confidence">
            <a:extLst>
              <a:ext uri="{FF2B5EF4-FFF2-40B4-BE49-F238E27FC236}">
                <a16:creationId xmlns:a16="http://schemas.microsoft.com/office/drawing/2014/main" id="{7AD78964-AB48-6B4C-0292-FE09C0B3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7" y="3017853"/>
            <a:ext cx="10893346" cy="25555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341E76-8463-6327-96E1-3805C80B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7" y="578999"/>
            <a:ext cx="10744153" cy="1618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 a little.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30CA-1ADD-E990-A216-7FC63A69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7" y="2338806"/>
            <a:ext cx="10744153" cy="1421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Global Moran’s I</a:t>
            </a:r>
          </a:p>
        </p:txBody>
      </p:sp>
      <p:pic>
        <p:nvPicPr>
          <p:cNvPr id="7" name="Picture 6" descr="A crossword puzzle with black squares&#10;&#10;Description automatically generated">
            <a:extLst>
              <a:ext uri="{FF2B5EF4-FFF2-40B4-BE49-F238E27FC236}">
                <a16:creationId xmlns:a16="http://schemas.microsoft.com/office/drawing/2014/main" id="{A213DB14-C6D0-F91A-C331-4E620041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433" y="1189919"/>
            <a:ext cx="4622800" cy="146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29AFF9-D9EC-7C93-2A64-D0E14CA85439}"/>
              </a:ext>
            </a:extLst>
          </p:cNvPr>
          <p:cNvSpPr txBox="1"/>
          <p:nvPr/>
        </p:nvSpPr>
        <p:spPr>
          <a:xfrm>
            <a:off x="4364454" y="6416303"/>
            <a:ext cx="823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www.paulamoraga.com</a:t>
            </a:r>
            <a:r>
              <a:rPr lang="en-US" dirty="0"/>
              <a:t>/book-spatial/spatial-</a:t>
            </a:r>
            <a:r>
              <a:rPr lang="en-US" dirty="0" err="1"/>
              <a:t>autocorrelation.html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09748-1A7D-DF3E-8F91-B2130E400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16A36CE-2F0D-38C7-B32C-AF195FD1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3" y="96300"/>
            <a:ext cx="8270671" cy="6761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4D6510-290C-0CCB-EE50-69DDE1890792}"/>
              </a:ext>
            </a:extLst>
          </p:cNvPr>
          <p:cNvSpPr txBox="1"/>
          <p:nvPr/>
        </p:nvSpPr>
        <p:spPr>
          <a:xfrm>
            <a:off x="4038602" y="6614423"/>
            <a:ext cx="61536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www.paulamoraga.com</a:t>
            </a:r>
            <a:r>
              <a:rPr lang="en-US" sz="1050" dirty="0"/>
              <a:t>/book-spatial/spatial-</a:t>
            </a:r>
            <a:r>
              <a:rPr lang="en-US" sz="1050" dirty="0" err="1"/>
              <a:t>autocorrelation.html</a:t>
            </a:r>
            <a:endParaRPr lang="en-US" sz="1050" dirty="0"/>
          </a:p>
        </p:txBody>
      </p:sp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978CE54-06D1-E9DF-492B-4163F984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16" y="368304"/>
            <a:ext cx="1356668" cy="7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5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3D01-AAEE-23A6-5AE5-6F0D1BC9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moran.test</a:t>
            </a:r>
            <a:r>
              <a:rPr lang="en-US" dirty="0"/>
              <a:t>() in </a:t>
            </a:r>
            <a:r>
              <a:rPr lang="en-US" dirty="0" err="1"/>
              <a:t>spdep</a:t>
            </a:r>
            <a:r>
              <a:rPr lang="en-US" dirty="0"/>
              <a:t> package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2DEB2-B434-40A9-5E51-FDCAC73F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2635164"/>
          </a:xfrm>
        </p:spPr>
        <p:txBody>
          <a:bodyPr>
            <a:normAutofit/>
          </a:bodyPr>
          <a:lstStyle/>
          <a:p>
            <a:r>
              <a:rPr lang="en-US" dirty="0" err="1"/>
              <a:t>moran.test</a:t>
            </a:r>
            <a:endParaRPr lang="en-US" dirty="0"/>
          </a:p>
          <a:p>
            <a:pPr lvl="1"/>
            <a:r>
              <a:rPr lang="en-US" dirty="0"/>
              <a:t>numeric vector with data</a:t>
            </a:r>
          </a:p>
          <a:p>
            <a:pPr lvl="1"/>
            <a:r>
              <a:rPr lang="en-US" dirty="0"/>
              <a:t>list with spatial weights</a:t>
            </a:r>
          </a:p>
          <a:p>
            <a:pPr lvl="1"/>
            <a:r>
              <a:rPr lang="en-US" dirty="0"/>
              <a:t>type of hypothesis (alternative)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33DA8-4CCA-C14E-F8F8-21F96D776E01}"/>
              </a:ext>
            </a:extLst>
          </p:cNvPr>
          <p:cNvSpPr txBox="1"/>
          <p:nvPr/>
        </p:nvSpPr>
        <p:spPr>
          <a:xfrm>
            <a:off x="6096000" y="1690688"/>
            <a:ext cx="59518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Neighbors</a:t>
            </a:r>
          </a:p>
          <a:p>
            <a:r>
              <a:rPr lang="en-US" dirty="0"/>
              <a:t>library(</a:t>
            </a:r>
            <a:r>
              <a:rPr lang="en-US" dirty="0" err="1"/>
              <a:t>spdep</a:t>
            </a:r>
            <a:r>
              <a:rPr lang="en-US" dirty="0"/>
              <a:t>)</a:t>
            </a:r>
          </a:p>
          <a:p>
            <a:r>
              <a:rPr lang="en-US" dirty="0" err="1"/>
              <a:t>nb</a:t>
            </a:r>
            <a:r>
              <a:rPr lang="en-US" dirty="0"/>
              <a:t> &lt;- poly2nb(map, queen = TRUE) # queen shares point or border</a:t>
            </a:r>
          </a:p>
          <a:p>
            <a:r>
              <a:rPr lang="en-US" dirty="0" err="1"/>
              <a:t>nbw</a:t>
            </a:r>
            <a:r>
              <a:rPr lang="en-US" dirty="0"/>
              <a:t> &lt;- nb2listw(</a:t>
            </a:r>
            <a:r>
              <a:rPr lang="en-US" dirty="0" err="1"/>
              <a:t>nb</a:t>
            </a:r>
            <a:r>
              <a:rPr lang="en-US" dirty="0"/>
              <a:t>, style = "W")</a:t>
            </a:r>
          </a:p>
          <a:p>
            <a:endParaRPr lang="en-US" dirty="0"/>
          </a:p>
          <a:p>
            <a:r>
              <a:rPr lang="en-US" dirty="0"/>
              <a:t># Global Moran's I</a:t>
            </a:r>
          </a:p>
          <a:p>
            <a:r>
              <a:rPr lang="en-US" dirty="0" err="1"/>
              <a:t>gmoran</a:t>
            </a:r>
            <a:r>
              <a:rPr lang="en-US" dirty="0"/>
              <a:t> &lt;- </a:t>
            </a:r>
            <a:r>
              <a:rPr lang="en-US" dirty="0" err="1"/>
              <a:t>moran.test</a:t>
            </a:r>
            <a:r>
              <a:rPr lang="en-US" dirty="0"/>
              <a:t>(</a:t>
            </a:r>
            <a:r>
              <a:rPr lang="en-US" dirty="0" err="1"/>
              <a:t>map$vble</a:t>
            </a:r>
            <a:r>
              <a:rPr lang="en-US" dirty="0"/>
              <a:t>, </a:t>
            </a:r>
            <a:r>
              <a:rPr lang="en-US" dirty="0" err="1"/>
              <a:t>nbw</a:t>
            </a:r>
            <a:r>
              <a:rPr lang="en-US" dirty="0"/>
              <a:t>,</a:t>
            </a:r>
          </a:p>
          <a:p>
            <a:r>
              <a:rPr lang="en-US" dirty="0"/>
              <a:t>                     alternative = "greater")</a:t>
            </a: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464F8CF-9764-0D00-7A60-19EB124F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4" y="3730483"/>
            <a:ext cx="4945616" cy="643808"/>
          </a:xfrm>
          <a:prstGeom prst="rect">
            <a:avLst/>
          </a:prstGeom>
        </p:spPr>
      </p:pic>
      <p:pic>
        <p:nvPicPr>
          <p:cNvPr id="12" name="Picture 1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15557CE-A969-9CE4-4235-93FF82D9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17" y="4384674"/>
            <a:ext cx="5060895" cy="23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8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7DFF-4067-975E-8A62-3CA7BF44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Moran’s I</a:t>
            </a:r>
          </a:p>
        </p:txBody>
      </p:sp>
      <p:pic>
        <p:nvPicPr>
          <p:cNvPr id="5" name="Content Placeholder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82653DF4-B2A2-543E-D67E-95BC0D7D8B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123"/>
          <a:stretch/>
        </p:blipFill>
        <p:spPr>
          <a:xfrm>
            <a:off x="1019865" y="1930986"/>
            <a:ext cx="4699000" cy="149801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37981-96F0-DFF4-D105-0EF234AAA9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 value:</a:t>
            </a:r>
          </a:p>
          <a:p>
            <a:pPr lvl="1"/>
            <a:r>
              <a:rPr lang="en-US" dirty="0"/>
              <a:t>area surrounded by areas with similar values (high or low).</a:t>
            </a:r>
          </a:p>
          <a:p>
            <a:r>
              <a:rPr lang="en-US" dirty="0"/>
              <a:t>Low value:</a:t>
            </a:r>
          </a:p>
          <a:p>
            <a:pPr lvl="1"/>
            <a:r>
              <a:rPr lang="en-US" dirty="0"/>
              <a:t>area surrounded by areas with dissimilar values.</a:t>
            </a:r>
          </a:p>
          <a:p>
            <a:pPr lvl="1"/>
            <a:r>
              <a:rPr lang="en-US" dirty="0"/>
              <a:t>Outlier. Observation different from everyone else around it.</a:t>
            </a:r>
          </a:p>
        </p:txBody>
      </p:sp>
    </p:spTree>
    <p:extLst>
      <p:ext uri="{BB962C8B-B14F-4D97-AF65-F5344CB8AC3E}">
        <p14:creationId xmlns:p14="http://schemas.microsoft.com/office/powerpoint/2010/main" val="287754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6E14C8E8-EF02-E3C3-FBDC-8F6796DCA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610" b="58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486</Words>
  <Application>Microsoft Macintosh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MJXc-TeX-math-I</vt:lpstr>
      <vt:lpstr>Office Theme</vt:lpstr>
      <vt:lpstr>Week 10</vt:lpstr>
      <vt:lpstr>Recap A Bit for The Memory Loss\Those not here</vt:lpstr>
      <vt:lpstr>Local Moran’s I</vt:lpstr>
      <vt:lpstr>Distance to Nearest Hot Spot (k=1)</vt:lpstr>
      <vt:lpstr>Recap a little.</vt:lpstr>
      <vt:lpstr>Testing</vt:lpstr>
      <vt:lpstr>moran.test() in spdep package</vt:lpstr>
      <vt:lpstr>Local Moran’s I</vt:lpstr>
      <vt:lpstr>PowerPoint Presentation</vt:lpstr>
      <vt:lpstr>Mapping Positive and Negative S.A.</vt:lpstr>
      <vt:lpstr>Mapping Clusters</vt:lpstr>
      <vt:lpstr>PowerPoint Presentation</vt:lpstr>
      <vt:lpstr>Poisson Regression</vt:lpstr>
      <vt:lpstr>Geographic Cross-Validation</vt:lpstr>
      <vt:lpstr>Geographic Cross-Validation</vt:lpstr>
      <vt:lpstr>A Primer on Logistic Regression (up next)</vt:lpstr>
      <vt:lpstr>Logistic Regression</vt:lpstr>
      <vt:lpstr>PowerPoint Presentation</vt:lpstr>
      <vt:lpstr>Logistic Regression Predicts a Probability of the Default Class.</vt:lpstr>
      <vt:lpstr>Fitting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Week</dc:title>
  <dc:creator>Delmelle, Elizabeth</dc:creator>
  <cp:lastModifiedBy>Delmelle, Elizabeth</cp:lastModifiedBy>
  <cp:revision>16</cp:revision>
  <dcterms:created xsi:type="dcterms:W3CDTF">2024-03-26T18:03:40Z</dcterms:created>
  <dcterms:modified xsi:type="dcterms:W3CDTF">2024-03-29T12:30:40Z</dcterms:modified>
</cp:coreProperties>
</file>